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1df4f7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d1df4f7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fd1c69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fd1c69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d1df4f7e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d1df4f7e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d1df4f7e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d1df4f7e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cf372ceb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cf372ceb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1df4f7e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d1df4f7e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1df4f7e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d1df4f7e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f372ce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cf372ce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cf372ce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cf372ce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d1df4f7e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d1df4f7e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d1df4f7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d1df4f7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dfd1c691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dfd1c69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1df4f7e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1df4f7e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1df4f7e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d1df4f7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fd1c691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dfd1c691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588250" y="1614925"/>
            <a:ext cx="2124600" cy="10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XLNet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6253750" y="3681950"/>
            <a:ext cx="23430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Zili Wang &amp; Canjia Li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583525" y="226925"/>
            <a:ext cx="4268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Two-Stream Self-Attention</a:t>
            </a:r>
            <a:endParaRPr sz="24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3286"/>
            <a:ext cx="9143998" cy="94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813" y="959125"/>
            <a:ext cx="6974370" cy="322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25" y="873675"/>
            <a:ext cx="7059624" cy="410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583525" y="226925"/>
            <a:ext cx="4268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Two-Stream Self-Attention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Transformer-XL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950" y="1050425"/>
            <a:ext cx="6237049" cy="304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9617"/>
            <a:ext cx="9144001" cy="86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503000" y="1364525"/>
            <a:ext cx="29562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Query 是当前segment的上一层的输出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Key/Value是当前segment当前层的Key/Value拼接上一个segment的self-attention之后的输出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相对位置编码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35125"/>
            <a:ext cx="4700174" cy="285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649" y="1093375"/>
            <a:ext cx="37832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484238" y="1093375"/>
            <a:ext cx="435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Previously, A = E + U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Transformer vs Transformer-XL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Transformer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fixed length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长文本被切分成不同的片段之后，片段之间是没有联系的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Transformer-XL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recurrent structure, like RNN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Query不变，改进在于Key，Value，通过将上一个片段的表示拼接到当前片段的Key，Value表示。 与Transofrmer encoder-decoder的比较：encoder最后一层的输出是Key，Value表示，Query来自于decoder上一层的输出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absolute PE to relative PE （PE: Position Embedding)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Motivation: 上个片段跟下个片段是属于同一个文本，如果用相对位置编码，片段之间的位置信息就不一样了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做法：做attention的时候使用相对位置编码。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50" y="368500"/>
            <a:ext cx="8839196" cy="466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625"/>
            <a:ext cx="8839196" cy="471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575" y="3415625"/>
            <a:ext cx="994425" cy="5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0000" y="3415624"/>
            <a:ext cx="994425" cy="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背景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65750" y="568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7142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lnSpc>
                <a:spcPct val="157142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zh-CN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one-hot, word2vec, fasttext, lstm</a:t>
            </a:r>
            <a:endParaRPr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ELMO:</a:t>
            </a:r>
            <a:endParaRPr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lnSpc>
                <a:spcPct val="157142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通过用</a:t>
            </a:r>
            <a:r>
              <a:rPr b="1" lang="zh-CN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RNN</a:t>
            </a:r>
            <a:r>
              <a:rPr lang="zh-CN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训练双向语言模型得到单词的Word Embedding</a:t>
            </a:r>
            <a:endParaRPr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zh-CN">
                <a:solidFill>
                  <a:srgbClr val="1A1A1A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GPT</a:t>
            </a:r>
            <a:endParaRPr>
              <a:solidFill>
                <a:srgbClr val="1A1A1A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A1A1A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以语言模型作为目标任务，但是采用的是</a:t>
            </a:r>
            <a:r>
              <a:rPr b="1" lang="zh-CN">
                <a:solidFill>
                  <a:srgbClr val="FF99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单向</a:t>
            </a:r>
            <a:r>
              <a:rPr lang="zh-CN">
                <a:solidFill>
                  <a:srgbClr val="1A1A1A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的</a:t>
            </a:r>
            <a:r>
              <a:rPr lang="zh-CN">
                <a:solidFill>
                  <a:srgbClr val="1A1A1A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语言模型(Transformer)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Bert的局限性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独立性假设：输入的[MASK]之间是独立的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输入噪音：依赖[MASK]标记识别需要预测的位置。输入输出不一致。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400">
                <a:solidFill>
                  <a:schemeClr val="dk2"/>
                </a:solidFill>
              </a:rPr>
              <a:t>Auto-regressive vs Auto-decoding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Auto-regressive: 上文无法看到下文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	代表模型：ELMO，GPT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Auto-decoding：重建出输入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代表模型：BERT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zh-CN"/>
              <a:t>Word2vec该属于哪一种？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9625"/>
            <a:ext cx="8839196" cy="3488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0" y="544575"/>
            <a:ext cx="8839200" cy="105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753751"/>
            <a:ext cx="8839200" cy="94947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246350" y="29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400">
                <a:solidFill>
                  <a:schemeClr val="dk2"/>
                </a:solidFill>
              </a:rPr>
              <a:t>Auto-regressive </a:t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-4775" y="137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400">
                <a:solidFill>
                  <a:schemeClr val="dk2"/>
                </a:solidFill>
              </a:rPr>
              <a:t>   </a:t>
            </a:r>
            <a:r>
              <a:rPr b="1" lang="zh-CN" sz="2400">
                <a:solidFill>
                  <a:schemeClr val="dk2"/>
                </a:solidFill>
              </a:rPr>
              <a:t>Auto-decoding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4380450" y="2914088"/>
            <a:ext cx="4088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B</a:t>
            </a:r>
            <a:r>
              <a:rPr b="1" lang="zh-CN"/>
              <a:t>ased on an independence assumption</a:t>
            </a:r>
            <a:endParaRPr b="1"/>
          </a:p>
        </p:txBody>
      </p:sp>
      <p:sp>
        <p:nvSpPr>
          <p:cNvPr id="82" name="Google Shape;82;p17"/>
          <p:cNvSpPr txBox="1"/>
          <p:nvPr/>
        </p:nvSpPr>
        <p:spPr>
          <a:xfrm>
            <a:off x="469150" y="2914100"/>
            <a:ext cx="300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Input noise for downstream task</a:t>
            </a:r>
            <a:endParaRPr b="1"/>
          </a:p>
        </p:txBody>
      </p:sp>
      <p:cxnSp>
        <p:nvCxnSpPr>
          <p:cNvPr id="83" name="Google Shape;83;p17"/>
          <p:cNvCxnSpPr>
            <a:endCxn id="81" idx="0"/>
          </p:cNvCxnSpPr>
          <p:nvPr/>
        </p:nvCxnSpPr>
        <p:spPr>
          <a:xfrm>
            <a:off x="2716500" y="2343188"/>
            <a:ext cx="3708300" cy="570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7"/>
          <p:cNvCxnSpPr/>
          <p:nvPr/>
        </p:nvCxnSpPr>
        <p:spPr>
          <a:xfrm flipH="1">
            <a:off x="999100" y="2361725"/>
            <a:ext cx="1035900" cy="653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7"/>
          <p:cNvSpPr txBox="1"/>
          <p:nvPr/>
        </p:nvSpPr>
        <p:spPr>
          <a:xfrm>
            <a:off x="3362225" y="3532575"/>
            <a:ext cx="3000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Context dependency</a:t>
            </a:r>
            <a:endParaRPr b="1"/>
          </a:p>
        </p:txBody>
      </p:sp>
      <p:cxnSp>
        <p:nvCxnSpPr>
          <p:cNvPr id="86" name="Google Shape;86;p17"/>
          <p:cNvCxnSpPr/>
          <p:nvPr/>
        </p:nvCxnSpPr>
        <p:spPr>
          <a:xfrm>
            <a:off x="2324375" y="2408400"/>
            <a:ext cx="1848300" cy="1194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7"/>
          <p:cNvCxnSpPr/>
          <p:nvPr/>
        </p:nvCxnSpPr>
        <p:spPr>
          <a:xfrm>
            <a:off x="4255075" y="3848925"/>
            <a:ext cx="600" cy="43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7"/>
          <p:cNvSpPr txBox="1"/>
          <p:nvPr/>
        </p:nvSpPr>
        <p:spPr>
          <a:xfrm>
            <a:off x="1444850" y="4149950"/>
            <a:ext cx="61236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 natural question to ask is whether there exists a pretraining objective that brings the advantages of both while </a:t>
            </a:r>
            <a:r>
              <a:rPr b="1" lang="zh-CN"/>
              <a:t>avoiding their weaknesses</a:t>
            </a:r>
            <a:endParaRPr b="1"/>
          </a:p>
        </p:txBody>
      </p:sp>
      <p:sp>
        <p:nvSpPr>
          <p:cNvPr id="89" name="Google Shape;89;p17"/>
          <p:cNvSpPr txBox="1"/>
          <p:nvPr/>
        </p:nvSpPr>
        <p:spPr>
          <a:xfrm>
            <a:off x="2641750" y="2137675"/>
            <a:ext cx="280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Permutation Language Model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Objective</a:t>
            </a:r>
            <a:r>
              <a:rPr lang="zh-CN">
                <a:solidFill>
                  <a:srgbClr val="000000"/>
                </a:solidFill>
              </a:rPr>
              <a:t>: </a:t>
            </a:r>
            <a:r>
              <a:rPr b="1" lang="zh-CN">
                <a:solidFill>
                  <a:srgbClr val="000000"/>
                </a:solidFill>
              </a:rPr>
              <a:t>retains the beneﬁts of AR models</a:t>
            </a:r>
            <a:r>
              <a:rPr lang="zh-CN">
                <a:solidFill>
                  <a:srgbClr val="000000"/>
                </a:solidFill>
              </a:rPr>
              <a:t> &amp; </a:t>
            </a:r>
            <a:r>
              <a:rPr b="1" lang="zh-CN">
                <a:solidFill>
                  <a:srgbClr val="000000"/>
                </a:solidFill>
              </a:rPr>
              <a:t>allows models to capture bidirectional contexts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For a sequence x of length T, there are T! different orders to perform a valid autoregressive factorization.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062" y="3764999"/>
            <a:ext cx="3565924" cy="8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00" y="3010500"/>
            <a:ext cx="7603252" cy="39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8"/>
          <p:cNvCxnSpPr/>
          <p:nvPr/>
        </p:nvCxnSpPr>
        <p:spPr>
          <a:xfrm>
            <a:off x="4294025" y="3428999"/>
            <a:ext cx="0" cy="488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25" y="838900"/>
            <a:ext cx="4710151" cy="40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83525" y="226925"/>
            <a:ext cx="4710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Permutation Language Model</a:t>
            </a:r>
            <a:endParaRPr sz="2400"/>
          </a:p>
        </p:txBody>
      </p:sp>
      <p:sp>
        <p:nvSpPr>
          <p:cNvPr id="105" name="Google Shape;105;p19"/>
          <p:cNvSpPr txBox="1"/>
          <p:nvPr/>
        </p:nvSpPr>
        <p:spPr>
          <a:xfrm>
            <a:off x="5837225" y="765450"/>
            <a:ext cx="30000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The </a:t>
            </a:r>
            <a:r>
              <a:rPr lang="zh-CN" sz="1800"/>
              <a:t>example of predicting the token x3 </a:t>
            </a:r>
            <a:r>
              <a:rPr b="1" lang="zh-CN" sz="1800"/>
              <a:t>given the same input sequence x</a:t>
            </a:r>
            <a:r>
              <a:rPr lang="zh-CN" sz="1800"/>
              <a:t> but </a:t>
            </a:r>
            <a:r>
              <a:rPr b="1" lang="zh-CN" sz="1800"/>
              <a:t>under different factorization orders</a:t>
            </a:r>
            <a:endParaRPr b="1" sz="1800"/>
          </a:p>
        </p:txBody>
      </p:sp>
      <p:cxnSp>
        <p:nvCxnSpPr>
          <p:cNvPr id="106" name="Google Shape;106;p19"/>
          <p:cNvCxnSpPr/>
          <p:nvPr/>
        </p:nvCxnSpPr>
        <p:spPr>
          <a:xfrm>
            <a:off x="7337225" y="2679125"/>
            <a:ext cx="0" cy="80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9"/>
          <p:cNvSpPr txBox="1"/>
          <p:nvPr/>
        </p:nvSpPr>
        <p:spPr>
          <a:xfrm>
            <a:off x="6618400" y="3612575"/>
            <a:ext cx="2380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Attention Mask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50" y="794262"/>
            <a:ext cx="3499901" cy="37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303900" y="200775"/>
            <a:ext cx="4268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Attention Mask</a:t>
            </a:r>
            <a:endParaRPr sz="24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000" y="2190325"/>
            <a:ext cx="4760250" cy="7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Two-Stream Self-Attention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75" y="1337300"/>
            <a:ext cx="5233801" cy="6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663" y="2055777"/>
            <a:ext cx="5625875" cy="90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1"/>
          <p:cNvCxnSpPr/>
          <p:nvPr/>
        </p:nvCxnSpPr>
        <p:spPr>
          <a:xfrm>
            <a:off x="4309575" y="2962900"/>
            <a:ext cx="0" cy="80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5675" y="3870250"/>
            <a:ext cx="5507796" cy="8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